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5" r:id="rId23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0" Type="http://schemas.openxmlformats.org/officeDocument/2006/relationships/slide" Target="slides/slide11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5" name="Shape 10535"/>
        <p:cNvGrpSpPr/>
        <p:nvPr/>
      </p:nvGrpSpPr>
      <p:grpSpPr>
        <a:xfrm>
          <a:off x="0" y="0"/>
          <a:ext cx="0" cy="0"/>
          <a:chOff x="0" y="0"/>
          <a:chExt cx="0" cy="0"/>
        </a:xfrm>
      </p:grpSpPr>
      <p:sp>
        <p:nvSpPr>
          <p:cNvPr id="10536" name="Google Shape;10536;p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37" name="Google Shape;10537;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notesSlide" Target="../notesSlides/notesSlide110.xml"/></Relationships>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38" name="Shape 10538"/>
        <p:cNvGrpSpPr/>
        <p:nvPr/>
      </p:nvGrpSpPr>
      <p:grpSpPr>
        <a:xfrm>
          <a:off x="0" y="0"/>
          <a:ext cx="0" cy="0"/>
          <a:chOff x="0" y="0"/>
          <a:chExt cx="0" cy="0"/>
        </a:xfrm>
      </p:grpSpPr>
      <p:cxnSp>
        <p:nvCxnSpPr>
          <p:cNvPr id="10539" name="Google Shape;10539;p1540"/>
          <p:cNvCxnSpPr/>
          <p:nvPr/>
        </p:nvCxnSpPr>
        <p:spPr>
          <a:xfrm>
            <a:off x="4789311" y="3544711"/>
            <a:ext cx="502356" cy="0"/>
          </a:xfrm>
          <a:prstGeom prst="straightConnector1">
            <a:avLst/>
          </a:prstGeom>
          <a:noFill/>
          <a:ln cap="flat" cmpd="sng" w="15875">
            <a:solidFill>
              <a:schemeClr val="lt1"/>
            </a:solidFill>
            <a:prstDash val="solid"/>
            <a:round/>
            <a:headEnd len="med" w="med" type="none"/>
            <a:tailEnd len="med" w="med" type="triangle"/>
          </a:ln>
        </p:spPr>
      </p:cxnSp>
      <p:grpSp>
        <p:nvGrpSpPr>
          <p:cNvPr id="10540" name="Google Shape;10540;p1540"/>
          <p:cNvGrpSpPr/>
          <p:nvPr/>
        </p:nvGrpSpPr>
        <p:grpSpPr>
          <a:xfrm>
            <a:off x="-23989" y="1735667"/>
            <a:ext cx="6661856" cy="4454878"/>
            <a:chOff x="-17" y="960"/>
            <a:chExt cx="4721" cy="3157"/>
          </a:xfrm>
        </p:grpSpPr>
        <p:sp>
          <p:nvSpPr>
            <p:cNvPr id="10541" name="Google Shape;10541;p1540"/>
            <p:cNvSpPr txBox="1"/>
            <p:nvPr/>
          </p:nvSpPr>
          <p:spPr>
            <a:xfrm>
              <a:off x="-17" y="960"/>
              <a:ext cx="2008" cy="376"/>
            </a:xfrm>
            <a:prstGeom prst="rect">
              <a:avLst/>
            </a:prstGeom>
            <a:noFill/>
            <a:ln cap="flat" cmpd="sng" w="158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22">
                  <a:solidFill>
                    <a:srgbClr val="FFFFFF"/>
                  </a:solidFill>
                  <a:latin typeface="Arial"/>
                  <a:ea typeface="Arial"/>
                  <a:cs typeface="Arial"/>
                  <a:sym typeface="Arial"/>
                </a:rPr>
                <a:t>Remote Sensing &amp;</a:t>
              </a:r>
              <a:endParaRPr/>
            </a:p>
            <a:p>
              <a:pPr indent="0" lvl="0" marL="0" marR="0" rtl="0" algn="ctr">
                <a:spcBef>
                  <a:spcPts val="0"/>
                </a:spcBef>
                <a:spcAft>
                  <a:spcPts val="0"/>
                </a:spcAft>
                <a:buNone/>
              </a:pPr>
              <a:r>
                <a:rPr b="1" lang="en-US" sz="1422">
                  <a:solidFill>
                    <a:srgbClr val="FFFFFF"/>
                  </a:solidFill>
                  <a:latin typeface="Arial"/>
                  <a:ea typeface="Arial"/>
                  <a:cs typeface="Arial"/>
                  <a:sym typeface="Arial"/>
                </a:rPr>
                <a:t>Environmental Variable Layers</a:t>
              </a:r>
              <a:endParaRPr/>
            </a:p>
          </p:txBody>
        </p:sp>
        <p:sp>
          <p:nvSpPr>
            <p:cNvPr id="10542" name="Google Shape;10542;p1540"/>
            <p:cNvSpPr/>
            <p:nvPr/>
          </p:nvSpPr>
          <p:spPr>
            <a:xfrm>
              <a:off x="2420" y="1946"/>
              <a:ext cx="890" cy="591"/>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cxnSp>
          <p:nvCxnSpPr>
            <p:cNvPr id="10543" name="Google Shape;10543;p1540"/>
            <p:cNvCxnSpPr/>
            <p:nvPr/>
          </p:nvCxnSpPr>
          <p:spPr>
            <a:xfrm>
              <a:off x="1910" y="2242"/>
              <a:ext cx="475" cy="0"/>
            </a:xfrm>
            <a:prstGeom prst="straightConnector1">
              <a:avLst/>
            </a:prstGeom>
            <a:noFill/>
            <a:ln cap="flat" cmpd="sng" w="15875">
              <a:solidFill>
                <a:schemeClr val="lt1"/>
              </a:solidFill>
              <a:prstDash val="solid"/>
              <a:round/>
              <a:headEnd len="med" w="med" type="none"/>
              <a:tailEnd len="med" w="med" type="triangle"/>
            </a:ln>
          </p:spPr>
        </p:cxnSp>
        <p:sp>
          <p:nvSpPr>
            <p:cNvPr id="10544" name="Google Shape;10544;p1540"/>
            <p:cNvSpPr/>
            <p:nvPr/>
          </p:nvSpPr>
          <p:spPr>
            <a:xfrm>
              <a:off x="2563" y="3056"/>
              <a:ext cx="594" cy="221"/>
            </a:xfrm>
            <a:prstGeom prst="parallelogram">
              <a:avLst>
                <a:gd fmla="val 67195"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45" name="Google Shape;10545;p1540"/>
            <p:cNvSpPr/>
            <p:nvPr/>
          </p:nvSpPr>
          <p:spPr>
            <a:xfrm>
              <a:off x="2563" y="3351"/>
              <a:ext cx="594" cy="222"/>
            </a:xfrm>
            <a:prstGeom prst="parallelogram">
              <a:avLst>
                <a:gd fmla="val 66892"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46" name="Google Shape;10546;p1540"/>
            <p:cNvSpPr/>
            <p:nvPr/>
          </p:nvSpPr>
          <p:spPr>
            <a:xfrm>
              <a:off x="2563" y="3647"/>
              <a:ext cx="594" cy="221"/>
            </a:xfrm>
            <a:prstGeom prst="parallelogram">
              <a:avLst>
                <a:gd fmla="val 67195"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47" name="Google Shape;10547;p1540"/>
            <p:cNvSpPr txBox="1"/>
            <p:nvPr/>
          </p:nvSpPr>
          <p:spPr>
            <a:xfrm>
              <a:off x="2486" y="1973"/>
              <a:ext cx="778" cy="4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44">
                  <a:solidFill>
                    <a:srgbClr val="FFFFFF"/>
                  </a:solidFill>
                  <a:latin typeface="Arial"/>
                  <a:ea typeface="Arial"/>
                  <a:cs typeface="Arial"/>
                  <a:sym typeface="Arial"/>
                </a:rPr>
                <a:t>Biodiversity</a:t>
              </a:r>
              <a:endParaRPr/>
            </a:p>
            <a:p>
              <a:pPr indent="0" lvl="0" marL="0" marR="0" rtl="0" algn="ctr">
                <a:spcBef>
                  <a:spcPts val="0"/>
                </a:spcBef>
                <a:spcAft>
                  <a:spcPts val="0"/>
                </a:spcAft>
                <a:buNone/>
              </a:pPr>
              <a:r>
                <a:rPr b="1" lang="en-US" sz="1244">
                  <a:solidFill>
                    <a:srgbClr val="FFFFFF"/>
                  </a:solidFill>
                  <a:latin typeface="Arial"/>
                  <a:ea typeface="Arial"/>
                  <a:cs typeface="Arial"/>
                  <a:sym typeface="Arial"/>
                </a:rPr>
                <a:t>Spatial</a:t>
              </a:r>
              <a:endParaRPr/>
            </a:p>
            <a:p>
              <a:pPr indent="0" lvl="0" marL="0" marR="0" rtl="0" algn="ctr">
                <a:spcBef>
                  <a:spcPts val="0"/>
                </a:spcBef>
                <a:spcAft>
                  <a:spcPts val="0"/>
                </a:spcAft>
                <a:buNone/>
              </a:pPr>
              <a:r>
                <a:rPr b="1" lang="en-US" sz="1244">
                  <a:solidFill>
                    <a:srgbClr val="FFFFFF"/>
                  </a:solidFill>
                  <a:latin typeface="Arial"/>
                  <a:ea typeface="Arial"/>
                  <a:cs typeface="Arial"/>
                  <a:sym typeface="Arial"/>
                </a:rPr>
                <a:t>Analysis</a:t>
              </a:r>
              <a:endParaRPr/>
            </a:p>
          </p:txBody>
        </p:sp>
        <p:cxnSp>
          <p:nvCxnSpPr>
            <p:cNvPr id="10548" name="Google Shape;10548;p1540"/>
            <p:cNvCxnSpPr/>
            <p:nvPr/>
          </p:nvCxnSpPr>
          <p:spPr>
            <a:xfrm rot="10800000">
              <a:off x="2860" y="2537"/>
              <a:ext cx="0" cy="445"/>
            </a:xfrm>
            <a:prstGeom prst="straightConnector1">
              <a:avLst/>
            </a:prstGeom>
            <a:noFill/>
            <a:ln cap="flat" cmpd="sng" w="15875">
              <a:solidFill>
                <a:schemeClr val="lt1"/>
              </a:solidFill>
              <a:prstDash val="solid"/>
              <a:round/>
              <a:headEnd len="med" w="med" type="none"/>
              <a:tailEnd len="med" w="med" type="triangle"/>
            </a:ln>
          </p:spPr>
        </p:cxnSp>
        <p:sp>
          <p:nvSpPr>
            <p:cNvPr id="10549" name="Google Shape;10549;p1540"/>
            <p:cNvSpPr txBox="1"/>
            <p:nvPr/>
          </p:nvSpPr>
          <p:spPr>
            <a:xfrm>
              <a:off x="2088" y="3896"/>
              <a:ext cx="1817" cy="221"/>
            </a:xfrm>
            <a:prstGeom prst="rect">
              <a:avLst/>
            </a:prstGeom>
            <a:noFill/>
            <a:ln cap="flat" cmpd="sng" w="158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22">
                  <a:solidFill>
                    <a:srgbClr val="FFFFFF"/>
                  </a:solidFill>
                  <a:latin typeface="Arial"/>
                  <a:ea typeface="Arial"/>
                  <a:cs typeface="Arial"/>
                  <a:sym typeface="Arial"/>
                </a:rPr>
                <a:t>Species Point Locality Data</a:t>
              </a:r>
              <a:endParaRPr/>
            </a:p>
          </p:txBody>
        </p:sp>
        <p:sp>
          <p:nvSpPr>
            <p:cNvPr id="10550" name="Google Shape;10550;p1540"/>
            <p:cNvSpPr/>
            <p:nvPr/>
          </p:nvSpPr>
          <p:spPr>
            <a:xfrm>
              <a:off x="664" y="1429"/>
              <a:ext cx="594" cy="222"/>
            </a:xfrm>
            <a:prstGeom prst="parallelogram">
              <a:avLst>
                <a:gd fmla="val 66892"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1" name="Google Shape;10551;p1540"/>
            <p:cNvSpPr/>
            <p:nvPr/>
          </p:nvSpPr>
          <p:spPr>
            <a:xfrm>
              <a:off x="664" y="1725"/>
              <a:ext cx="594" cy="221"/>
            </a:xfrm>
            <a:prstGeom prst="parallelogram">
              <a:avLst>
                <a:gd fmla="val 67195"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2" name="Google Shape;10552;p1540"/>
            <p:cNvSpPr/>
            <p:nvPr/>
          </p:nvSpPr>
          <p:spPr>
            <a:xfrm>
              <a:off x="664" y="2020"/>
              <a:ext cx="594" cy="222"/>
            </a:xfrm>
            <a:prstGeom prst="parallelogram">
              <a:avLst>
                <a:gd fmla="val 66892" name="adj"/>
              </a:avLst>
            </a:prstGeom>
            <a:solidFill>
              <a:srgbClr val="FFFFFF"/>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3" name="Google Shape;10553;p1540"/>
            <p:cNvSpPr/>
            <p:nvPr/>
          </p:nvSpPr>
          <p:spPr>
            <a:xfrm>
              <a:off x="664" y="2316"/>
              <a:ext cx="594" cy="221"/>
            </a:xfrm>
            <a:prstGeom prst="parallelogram">
              <a:avLst>
                <a:gd fmla="val 67195" name="adj"/>
              </a:avLst>
            </a:prstGeom>
            <a:solidFill>
              <a:srgbClr val="C0C0C0">
                <a:alpha val="49803"/>
              </a:srgbClr>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4" name="Google Shape;10554;p1540"/>
            <p:cNvSpPr/>
            <p:nvPr/>
          </p:nvSpPr>
          <p:spPr>
            <a:xfrm>
              <a:off x="664" y="2611"/>
              <a:ext cx="594" cy="223"/>
            </a:xfrm>
            <a:prstGeom prst="parallelogram">
              <a:avLst>
                <a:gd fmla="val 66592"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5" name="Google Shape;10555;p1540"/>
            <p:cNvSpPr/>
            <p:nvPr/>
          </p:nvSpPr>
          <p:spPr>
            <a:xfrm>
              <a:off x="664" y="2908"/>
              <a:ext cx="594" cy="221"/>
            </a:xfrm>
            <a:prstGeom prst="parallelogram">
              <a:avLst>
                <a:gd fmla="val 67195" name="adj"/>
              </a:avLst>
            </a:prstGeom>
            <a:solidFill>
              <a:schemeClr val="dk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56" name="Google Shape;10556;p1540"/>
            <p:cNvSpPr txBox="1"/>
            <p:nvPr/>
          </p:nvSpPr>
          <p:spPr>
            <a:xfrm>
              <a:off x="1258" y="1390"/>
              <a:ext cx="753"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Land Cover</a:t>
              </a:r>
              <a:endParaRPr/>
            </a:p>
          </p:txBody>
        </p:sp>
        <p:sp>
          <p:nvSpPr>
            <p:cNvPr id="10557" name="Google Shape;10557;p1540"/>
            <p:cNvSpPr txBox="1"/>
            <p:nvPr/>
          </p:nvSpPr>
          <p:spPr>
            <a:xfrm>
              <a:off x="1258" y="1686"/>
              <a:ext cx="1212"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Phenology/Moisture</a:t>
              </a:r>
              <a:endParaRPr/>
            </a:p>
          </p:txBody>
        </p:sp>
        <p:sp>
          <p:nvSpPr>
            <p:cNvPr id="10558" name="Google Shape;10558;p1540"/>
            <p:cNvSpPr txBox="1"/>
            <p:nvPr/>
          </p:nvSpPr>
          <p:spPr>
            <a:xfrm>
              <a:off x="1258" y="2868"/>
              <a:ext cx="556"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NPP, ET</a:t>
              </a:r>
              <a:endParaRPr/>
            </a:p>
          </p:txBody>
        </p:sp>
        <p:sp>
          <p:nvSpPr>
            <p:cNvPr id="10559" name="Google Shape;10559;p1540"/>
            <p:cNvSpPr txBox="1"/>
            <p:nvPr/>
          </p:nvSpPr>
          <p:spPr>
            <a:xfrm>
              <a:off x="1258" y="1982"/>
              <a:ext cx="777"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Topography</a:t>
              </a:r>
              <a:endParaRPr/>
            </a:p>
          </p:txBody>
        </p:sp>
        <p:sp>
          <p:nvSpPr>
            <p:cNvPr id="10560" name="Google Shape;10560;p1540"/>
            <p:cNvSpPr txBox="1"/>
            <p:nvPr/>
          </p:nvSpPr>
          <p:spPr>
            <a:xfrm>
              <a:off x="1258" y="2279"/>
              <a:ext cx="1148"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Landscape Metrics</a:t>
              </a:r>
              <a:endParaRPr/>
            </a:p>
          </p:txBody>
        </p:sp>
        <p:sp>
          <p:nvSpPr>
            <p:cNvPr id="10561" name="Google Shape;10561;p1540"/>
            <p:cNvSpPr txBox="1"/>
            <p:nvPr/>
          </p:nvSpPr>
          <p:spPr>
            <a:xfrm>
              <a:off x="1258" y="2573"/>
              <a:ext cx="1247"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Rainfall/Temperature</a:t>
              </a:r>
              <a:endParaRPr/>
            </a:p>
          </p:txBody>
        </p:sp>
        <p:sp>
          <p:nvSpPr>
            <p:cNvPr id="10562" name="Google Shape;10562;p1540"/>
            <p:cNvSpPr/>
            <p:nvPr/>
          </p:nvSpPr>
          <p:spPr>
            <a:xfrm>
              <a:off x="3750" y="2316"/>
              <a:ext cx="594" cy="221"/>
            </a:xfrm>
            <a:prstGeom prst="parallelogram">
              <a:avLst>
                <a:gd fmla="val 67195" name="adj"/>
              </a:avLst>
            </a:prstGeom>
            <a:solidFill>
              <a:srgbClr val="FF0000"/>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63" name="Google Shape;10563;p1540"/>
            <p:cNvSpPr txBox="1"/>
            <p:nvPr/>
          </p:nvSpPr>
          <p:spPr>
            <a:xfrm>
              <a:off x="3552" y="2645"/>
              <a:ext cx="1152" cy="6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44">
                  <a:solidFill>
                    <a:srgbClr val="FFFFFF"/>
                  </a:solidFill>
                  <a:latin typeface="Arial"/>
                  <a:ea typeface="Arial"/>
                  <a:cs typeface="Arial"/>
                  <a:sym typeface="Arial"/>
                </a:rPr>
                <a:t>Current &amp; Predicted Distribution of Species Diversity</a:t>
              </a:r>
              <a:endParaRPr/>
            </a:p>
          </p:txBody>
        </p:sp>
      </p:grpSp>
      <p:sp>
        <p:nvSpPr>
          <p:cNvPr id="10564" name="Google Shape;10564;p1540"/>
          <p:cNvSpPr/>
          <p:nvPr/>
        </p:nvSpPr>
        <p:spPr>
          <a:xfrm>
            <a:off x="2506133" y="373944"/>
            <a:ext cx="4286558"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FFFFFF"/>
                </a:solidFill>
                <a:latin typeface="Arial"/>
                <a:ea typeface="Arial"/>
                <a:cs typeface="Arial"/>
                <a:sym typeface="Arial"/>
              </a:rPr>
              <a:t>Spatial Analysis Model</a:t>
            </a:r>
            <a:endParaRPr/>
          </a:p>
        </p:txBody>
      </p:sp>
      <p:grpSp>
        <p:nvGrpSpPr>
          <p:cNvPr id="10565" name="Google Shape;10565;p1540"/>
          <p:cNvGrpSpPr/>
          <p:nvPr/>
        </p:nvGrpSpPr>
        <p:grpSpPr>
          <a:xfrm>
            <a:off x="2657000" y="948267"/>
            <a:ext cx="4078111" cy="2554111"/>
            <a:chOff x="1872" y="432"/>
            <a:chExt cx="2890" cy="1810"/>
          </a:xfrm>
        </p:grpSpPr>
        <p:sp>
          <p:nvSpPr>
            <p:cNvPr id="10566" name="Google Shape;10566;p1540"/>
            <p:cNvSpPr/>
            <p:nvPr/>
          </p:nvSpPr>
          <p:spPr>
            <a:xfrm>
              <a:off x="3809" y="2020"/>
              <a:ext cx="594" cy="222"/>
            </a:xfrm>
            <a:prstGeom prst="parallelogram">
              <a:avLst>
                <a:gd fmla="val 66892" name="adj"/>
              </a:avLst>
            </a:prstGeom>
            <a:solidFill>
              <a:srgbClr val="FF6600"/>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cxnSp>
          <p:nvCxnSpPr>
            <p:cNvPr id="10567" name="Google Shape;10567;p1540"/>
            <p:cNvCxnSpPr/>
            <p:nvPr/>
          </p:nvCxnSpPr>
          <p:spPr>
            <a:xfrm>
              <a:off x="2860" y="1476"/>
              <a:ext cx="0" cy="369"/>
            </a:xfrm>
            <a:prstGeom prst="straightConnector1">
              <a:avLst/>
            </a:prstGeom>
            <a:noFill/>
            <a:ln cap="flat" cmpd="sng" w="15875">
              <a:solidFill>
                <a:schemeClr val="lt1"/>
              </a:solidFill>
              <a:prstDash val="solid"/>
              <a:round/>
              <a:headEnd len="med" w="med" type="none"/>
              <a:tailEnd len="med" w="med" type="triangle"/>
            </a:ln>
          </p:spPr>
        </p:cxnSp>
        <p:sp>
          <p:nvSpPr>
            <p:cNvPr id="10568" name="Google Shape;10568;p1540"/>
            <p:cNvSpPr txBox="1"/>
            <p:nvPr/>
          </p:nvSpPr>
          <p:spPr>
            <a:xfrm>
              <a:off x="3456" y="1399"/>
              <a:ext cx="1306" cy="6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44">
                  <a:solidFill>
                    <a:srgbClr val="FFFFFF"/>
                  </a:solidFill>
                  <a:latin typeface="Arial"/>
                  <a:ea typeface="Arial"/>
                  <a:cs typeface="Arial"/>
                  <a:sym typeface="Arial"/>
                </a:rPr>
                <a:t>Current &amp; Predicted Areas Important for Maintaining Biotic Processes</a:t>
              </a:r>
              <a:endParaRPr/>
            </a:p>
          </p:txBody>
        </p:sp>
        <p:sp>
          <p:nvSpPr>
            <p:cNvPr id="10569" name="Google Shape;10569;p1540"/>
            <p:cNvSpPr/>
            <p:nvPr/>
          </p:nvSpPr>
          <p:spPr>
            <a:xfrm>
              <a:off x="2563" y="1230"/>
              <a:ext cx="594" cy="185"/>
            </a:xfrm>
            <a:prstGeom prst="parallelogram">
              <a:avLst>
                <a:gd fmla="val 80270" name="adj"/>
              </a:avLst>
            </a:prstGeom>
            <a:solidFill>
              <a:srgbClr val="FFFF00"/>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70" name="Google Shape;10570;p1540"/>
            <p:cNvSpPr/>
            <p:nvPr/>
          </p:nvSpPr>
          <p:spPr>
            <a:xfrm>
              <a:off x="2563" y="984"/>
              <a:ext cx="594" cy="185"/>
            </a:xfrm>
            <a:prstGeom prst="parallelogram">
              <a:avLst>
                <a:gd fmla="val 80270" name="adj"/>
              </a:avLst>
            </a:prstGeom>
            <a:solidFill>
              <a:srgbClr val="00FF00"/>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71" name="Google Shape;10571;p1540"/>
            <p:cNvSpPr/>
            <p:nvPr/>
          </p:nvSpPr>
          <p:spPr>
            <a:xfrm>
              <a:off x="2563" y="738"/>
              <a:ext cx="594" cy="185"/>
            </a:xfrm>
            <a:prstGeom prst="parallelogram">
              <a:avLst>
                <a:gd fmla="val 80270" name="adj"/>
              </a:avLst>
            </a:prstGeom>
            <a:solidFill>
              <a:srgbClr val="0000FF"/>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
          <p:nvSpPr>
            <p:cNvPr id="10572" name="Google Shape;10572;p1540"/>
            <p:cNvSpPr txBox="1"/>
            <p:nvPr/>
          </p:nvSpPr>
          <p:spPr>
            <a:xfrm>
              <a:off x="1872" y="432"/>
              <a:ext cx="2403" cy="221"/>
            </a:xfrm>
            <a:prstGeom prst="rect">
              <a:avLst/>
            </a:prstGeom>
            <a:noFill/>
            <a:ln cap="flat" cmpd="sng" w="15875">
              <a:solidFill>
                <a:srgbClr val="99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22">
                  <a:solidFill>
                    <a:srgbClr val="FFFFFF"/>
                  </a:solidFill>
                  <a:latin typeface="Arial"/>
                  <a:ea typeface="Arial"/>
                  <a:cs typeface="Arial"/>
                  <a:sym typeface="Arial"/>
                </a:rPr>
                <a:t>Areas Important for Biotic Processes</a:t>
              </a:r>
              <a:endParaRPr/>
            </a:p>
          </p:txBody>
        </p:sp>
        <p:sp>
          <p:nvSpPr>
            <p:cNvPr id="10573" name="Google Shape;10573;p1540"/>
            <p:cNvSpPr txBox="1"/>
            <p:nvPr/>
          </p:nvSpPr>
          <p:spPr>
            <a:xfrm>
              <a:off x="3157" y="704"/>
              <a:ext cx="1053"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Genetic Diversity</a:t>
              </a:r>
              <a:endParaRPr/>
            </a:p>
          </p:txBody>
        </p:sp>
        <p:sp>
          <p:nvSpPr>
            <p:cNvPr id="10574" name="Google Shape;10574;p1540"/>
            <p:cNvSpPr txBox="1"/>
            <p:nvPr/>
          </p:nvSpPr>
          <p:spPr>
            <a:xfrm>
              <a:off x="3157" y="951"/>
              <a:ext cx="1249"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Phenotypic Diversity</a:t>
              </a:r>
              <a:endParaRPr/>
            </a:p>
          </p:txBody>
        </p:sp>
        <p:sp>
          <p:nvSpPr>
            <p:cNvPr id="10575" name="Google Shape;10575;p1540"/>
            <p:cNvSpPr txBox="1"/>
            <p:nvPr/>
          </p:nvSpPr>
          <p:spPr>
            <a:xfrm>
              <a:off x="3157" y="1198"/>
              <a:ext cx="1526"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44">
                  <a:solidFill>
                    <a:srgbClr val="FFFFFF"/>
                  </a:solidFill>
                  <a:latin typeface="Arial"/>
                  <a:ea typeface="Arial"/>
                  <a:cs typeface="Arial"/>
                  <a:sym typeface="Arial"/>
                </a:rPr>
                <a:t>Gene Flow &amp; Connectivity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65"/>
                                        </p:tgtEl>
                                        <p:attrNameLst>
                                          <p:attrName>style.visibility</p:attrName>
                                        </p:attrNameLst>
                                      </p:cBhvr>
                                      <p:to>
                                        <p:strVal val="visible"/>
                                      </p:to>
                                    </p:set>
                                    <p:anim calcmode="lin" valueType="num">
                                      <p:cBhvr additive="base">
                                        <p:cTn dur="500"/>
                                        <p:tgtEl>
                                          <p:spTgt spid="105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